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2" r:id="rId3"/>
    <p:sldId id="277" r:id="rId4"/>
    <p:sldId id="258" r:id="rId5"/>
    <p:sldId id="270" r:id="rId6"/>
    <p:sldId id="271" r:id="rId7"/>
    <p:sldId id="273" r:id="rId8"/>
    <p:sldId id="274" r:id="rId9"/>
    <p:sldId id="269" r:id="rId10"/>
    <p:sldId id="268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A8E"/>
    <a:srgbClr val="E1B5E1"/>
    <a:srgbClr val="F2DEF2"/>
    <a:srgbClr val="CB7FCB"/>
    <a:srgbClr val="8064A2"/>
    <a:srgbClr val="6C1348"/>
    <a:srgbClr val="005C84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0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AC8A39C-5A9F-437B-97FE-3CD9B15C5FA2}" type="datetimeFigureOut">
              <a:rPr lang="en-GB"/>
              <a:pPr/>
              <a:t>11/09/2013</a:t>
            </a:fld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D9CF58-39ED-4560-9821-B3446550B3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3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93C3-E4ED-4834-B833-59AD605C6F5E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2100-FFEA-408C-80C0-E27AD853C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1DF4-9C97-4D93-AC2C-E1C4308A957C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189C-E3AD-461B-A6DD-A2C130729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30FA-1388-4387-ADE6-2130B93136B0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8FF2-ED6C-4CBA-9E38-1310D0FFE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59B2-2841-4FBC-A5FC-9445F89744E1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A2C4-C905-442C-91F6-B25A864795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BA15-1800-4229-A7B4-8C2B492A2FAB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9674-7F7F-43E1-8A96-E65499493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FA48-C7E4-4B1F-8DB0-9EC6F1250B05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D014-279C-4AEF-9B40-C39D3780C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61C2-B360-40D6-96F6-C7CDE5FCFC4A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D796-6B69-4733-935F-DE6D2D6414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2F0D-F62C-4099-B6F3-2127E91FDC14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F280-23FE-4B96-8543-A640D8AF3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E24E-4298-4EF0-98CD-C910E1862A1A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190C-F057-4FDC-90B1-DA17E57F6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400-D029-45EC-B931-EAF0291886BA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6837-BFDF-4F24-9231-00C53D934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5085-B03C-4476-8ABC-75F3F54696F4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97E8-0402-49CD-934D-14BA1AAB2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324CB-E742-4729-A9C3-E00BA470D6DE}" type="datetimeFigureOut">
              <a:rPr lang="en-GB"/>
              <a:pPr>
                <a:defRPr/>
              </a:pPr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7D3A16-995B-4CCF-9224-B0ABC4C9E9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as.ac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2130425"/>
            <a:ext cx="7772400" cy="147002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000" dirty="0">
                <a:solidFill>
                  <a:srgbClr val="7F7F7F"/>
                </a:solidFill>
                <a:latin typeface="Gill Sans Std"/>
              </a:rPr>
              <a:t>Leading a department of modern languages: </a:t>
            </a:r>
            <a:r>
              <a:rPr lang="en-GB" sz="4000" dirty="0" smtClean="0">
                <a:solidFill>
                  <a:srgbClr val="7F7F7F"/>
                </a:solidFill>
                <a:latin typeface="Gill Sans Std"/>
              </a:rPr>
              <a:t/>
            </a:r>
            <a:br>
              <a:rPr lang="en-GB" sz="4000" dirty="0" smtClean="0">
                <a:solidFill>
                  <a:srgbClr val="7F7F7F"/>
                </a:solidFill>
                <a:latin typeface="Gill Sans Std"/>
              </a:rPr>
            </a:br>
            <a:r>
              <a:rPr lang="en-GB" sz="4000" dirty="0" smtClean="0">
                <a:solidFill>
                  <a:srgbClr val="7F7F7F"/>
                </a:solidFill>
                <a:latin typeface="Gill Sans Std"/>
              </a:rPr>
              <a:t>Old </a:t>
            </a:r>
            <a:r>
              <a:rPr lang="en-GB" sz="4000" dirty="0">
                <a:solidFill>
                  <a:srgbClr val="7F7F7F"/>
                </a:solidFill>
                <a:latin typeface="Gill Sans Std"/>
              </a:rPr>
              <a:t>and new challenges </a:t>
            </a:r>
            <a:endParaRPr lang="en-GB" sz="4000" dirty="0" smtClean="0">
              <a:solidFill>
                <a:srgbClr val="7F7F7F"/>
              </a:solidFill>
              <a:latin typeface="Gill Sans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632700" cy="17526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7F7F7F"/>
                </a:solidFill>
                <a:latin typeface="Gill Sans Std Light"/>
              </a:rPr>
              <a:t>Michael Kelly</a:t>
            </a:r>
          </a:p>
          <a:p>
            <a:pPr algn="l"/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Director, Centre for Languages, Linguistics and Area Studies</a:t>
            </a:r>
          </a:p>
          <a:p>
            <a:pPr algn="l"/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Head of Modern Languages, University of Southampton </a:t>
            </a:r>
          </a:p>
          <a:p>
            <a:pPr algn="l"/>
            <a:endParaRPr lang="en-GB" sz="1800" dirty="0" smtClean="0">
              <a:solidFill>
                <a:srgbClr val="7F7F7F"/>
              </a:solidFill>
              <a:latin typeface="Gill Sans Std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213" y="3789363"/>
            <a:ext cx="7785100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60350"/>
            <a:ext cx="38369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318" name="TextBox 12"/>
          <p:cNvSpPr txBox="1">
            <a:spLocks noChangeArrowheads="1"/>
          </p:cNvSpPr>
          <p:nvPr/>
        </p:nvSpPr>
        <p:spPr bwMode="auto">
          <a:xfrm>
            <a:off x="684213" y="6021388"/>
            <a:ext cx="2808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LLAS</a:t>
            </a:r>
          </a:p>
          <a:p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Centre for Languages, Linguistics and Area Studies</a:t>
            </a:r>
            <a:br>
              <a:rPr lang="en-GB" sz="90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University of Southampton </a:t>
            </a:r>
          </a:p>
          <a:p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Southampton, SO17 1BJ </a:t>
            </a:r>
            <a:br>
              <a:rPr lang="en-GB" sz="900">
                <a:solidFill>
                  <a:schemeClr val="bg1"/>
                </a:solidFill>
                <a:latin typeface="Gill Sans MT" pitchFamily="34" charset="0"/>
              </a:rPr>
            </a:br>
            <a:r>
              <a:rPr lang="de-DE" sz="900">
                <a:solidFill>
                  <a:schemeClr val="bg1"/>
                </a:solidFill>
                <a:latin typeface="Gill Sans MT" pitchFamily="34" charset="0"/>
              </a:rPr>
              <a:t>+44 (0) 23 8059 6860 </a:t>
            </a:r>
            <a:r>
              <a:rPr lang="en-GB" sz="900" b="1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 @LLASCentre </a:t>
            </a:r>
            <a:r>
              <a:rPr lang="en-GB" sz="900" b="1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>
                <a:solidFill>
                  <a:schemeClr val="bg1"/>
                </a:solidFill>
                <a:latin typeface="Gill Sans MT" pitchFamily="34" charset="0"/>
                <a:hlinkClick r:id="rId3"/>
              </a:rPr>
              <a:t>www.llas.ac.uk</a:t>
            </a:r>
            <a:endParaRPr lang="en-GB" sz="90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7F7F7F"/>
                </a:solidFill>
                <a:latin typeface="Gill Sans Std Light"/>
              </a:rPr>
              <a:t>Social skills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Networking and contacts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Use meetings and events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Social networks (sport, hobbies, religion, politics)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Hot buttons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Intelligence gathering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Develop your assets: 2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4581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You can make a difference</a:t>
            </a:r>
          </a:p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The </a:t>
            </a:r>
            <a:r>
              <a:rPr lang="en-GB" sz="2400" b="1" dirty="0">
                <a:solidFill>
                  <a:srgbClr val="7F7F7F"/>
                </a:solidFill>
                <a:latin typeface="Gill Sans Std Light"/>
              </a:rPr>
              <a:t>Inferno</a:t>
            </a:r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 is more interesting than the </a:t>
            </a:r>
            <a:r>
              <a:rPr lang="en-GB" sz="2400" b="1" dirty="0" err="1">
                <a:solidFill>
                  <a:srgbClr val="7F7F7F"/>
                </a:solidFill>
                <a:latin typeface="Gill Sans Std Light"/>
              </a:rPr>
              <a:t>Purgatorio</a:t>
            </a:r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 or the </a:t>
            </a:r>
            <a:r>
              <a:rPr lang="en-GB" sz="2400" b="1" dirty="0" err="1" smtClean="0">
                <a:solidFill>
                  <a:srgbClr val="7F7F7F"/>
                </a:solidFill>
                <a:latin typeface="Gill Sans Std Light"/>
              </a:rPr>
              <a:t>Paradiso</a:t>
            </a:r>
            <a:endParaRPr lang="en-GB" sz="2400" b="1" dirty="0" smtClean="0">
              <a:solidFill>
                <a:srgbClr val="7F7F7F"/>
              </a:solidFill>
              <a:latin typeface="Gill Sans Std Light"/>
            </a:endParaRPr>
          </a:p>
          <a:p>
            <a:endParaRPr lang="en-GB" sz="2400" dirty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You are not </a:t>
            </a:r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alone</a:t>
            </a:r>
          </a:p>
          <a:p>
            <a:endParaRPr lang="en-GB" sz="2400" dirty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Do </a:t>
            </a:r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not abandon </a:t>
            </a:r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hope</a:t>
            </a:r>
          </a:p>
          <a:p>
            <a:endParaRPr lang="en-GB" sz="2400" dirty="0">
              <a:solidFill>
                <a:srgbClr val="7F7F7F"/>
              </a:solidFill>
              <a:latin typeface="Gill Sans Std Light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Last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4581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44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Strategy</a:t>
            </a:r>
          </a:p>
          <a:p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Recognition (tangible and symbolic</a:t>
            </a:r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)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Example</a:t>
            </a:r>
          </a:p>
          <a:p>
            <a:endParaRPr lang="en-GB" sz="2400" dirty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Decision making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Organisation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Resources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Career progression</a:t>
            </a:r>
            <a:endParaRPr lang="en-GB" sz="2400" dirty="0" smtClean="0">
              <a:latin typeface="Gill Sans Std Light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Leading and managing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23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Media profile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Existence is increasingly virtual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Visibility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End of privacy?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The ‘strategic corporal’</a:t>
            </a:r>
          </a:p>
          <a:p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International </a:t>
            </a:r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dimension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Partnerships and collaborations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Rankings</a:t>
            </a:r>
            <a:endParaRPr lang="en-GB" sz="2000" dirty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Impact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Serving the public good</a:t>
            </a:r>
            <a:endParaRPr lang="en-GB" sz="2000" dirty="0">
              <a:solidFill>
                <a:srgbClr val="7F7F7F"/>
              </a:solidFill>
              <a:latin typeface="Gill Sans Std Light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New challenges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0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Personal limbo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New roles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Loss of old roles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Skill shortages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Fear of the unknown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Work-life balance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First Circle - you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Your colleagues want things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Your friends become your customers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Where the buck stops </a:t>
            </a:r>
          </a:p>
          <a:p>
            <a:pPr lvl="1"/>
            <a:r>
              <a:rPr lang="en-GB" sz="1600" dirty="0" smtClean="0">
                <a:solidFill>
                  <a:srgbClr val="7F7F7F"/>
                </a:solidFill>
                <a:latin typeface="Gill Sans Std Light"/>
              </a:rPr>
              <a:t>Downwards accountability </a:t>
            </a:r>
          </a:p>
          <a:p>
            <a:pPr lvl="1"/>
            <a:r>
              <a:rPr lang="en-GB" sz="1600" dirty="0" smtClean="0">
                <a:solidFill>
                  <a:srgbClr val="7F7F7F"/>
                </a:solidFill>
                <a:latin typeface="Gill Sans Std Light"/>
              </a:rPr>
              <a:t>Decision making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Management of things and people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Workable systems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Getting buy-in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Difficult conversations</a:t>
            </a:r>
          </a:p>
          <a:p>
            <a:pPr lvl="1"/>
            <a:endParaRPr lang="en-GB" sz="2000" dirty="0" smtClean="0">
              <a:solidFill>
                <a:srgbClr val="7F7F7F"/>
              </a:solidFill>
              <a:latin typeface="Gill Sans Std Light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Second Circle – the department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23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Point of accountability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Make friends with the Dean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Competition for resources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Other departments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Access to resources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Gatekeeper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Problem solving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Difficult or strategic issues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Third Circle - Faculty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23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>
                <a:solidFill>
                  <a:srgbClr val="7F7F7F"/>
                </a:solidFill>
                <a:latin typeface="Gill Sans Std Light"/>
              </a:rPr>
              <a:t>Strategy</a:t>
            </a:r>
          </a:p>
          <a:p>
            <a:pPr lvl="1"/>
            <a:r>
              <a:rPr lang="en-GB" sz="2000" dirty="0">
                <a:solidFill>
                  <a:srgbClr val="7F7F7F"/>
                </a:solidFill>
                <a:latin typeface="Gill Sans Std Light"/>
              </a:rPr>
              <a:t>How can the University progress?</a:t>
            </a:r>
          </a:p>
          <a:p>
            <a:pPr lvl="1"/>
            <a:r>
              <a:rPr lang="en-GB" sz="2000" dirty="0">
                <a:solidFill>
                  <a:srgbClr val="7F7F7F"/>
                </a:solidFill>
                <a:latin typeface="Gill Sans Std Light"/>
              </a:rPr>
              <a:t>Is your department making a </a:t>
            </a:r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contribution?</a:t>
            </a:r>
            <a:endParaRPr lang="en-GB" sz="2000" dirty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Brand and mission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What sort of department can you be?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What are the main priorities?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Major investments and initiatives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Find friends and champions among senior management</a:t>
            </a:r>
            <a:endParaRPr lang="en-GB" sz="2000" dirty="0" smtClean="0">
              <a:solidFill>
                <a:srgbClr val="7F7F7F"/>
              </a:solidFill>
              <a:latin typeface="Gill Sans Std Light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Fourth Circle - University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0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7F7F7F"/>
              </a:solidFill>
              <a:latin typeface="Gill Sans Std Light"/>
            </a:endParaRP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Other departments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Collaborators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Competitors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Associations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Learned societies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Subject associations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Lobbying and policy making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Agencies</a:t>
            </a:r>
          </a:p>
          <a:p>
            <a:pPr lvl="1"/>
            <a:r>
              <a:rPr lang="en-GB" sz="2000" dirty="0" smtClean="0">
                <a:solidFill>
                  <a:srgbClr val="7F7F7F"/>
                </a:solidFill>
                <a:latin typeface="Gill Sans Std Light"/>
              </a:rPr>
              <a:t>Funders, regulators, influencers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Fifth Circle - Sector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0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012112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7F7F7F"/>
                </a:solidFill>
                <a:latin typeface="Gill Sans Std Light"/>
              </a:rPr>
              <a:t>Negotiating skills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Have clear long-term priorities – what is really important to you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Have clear short-term proposals – where you can be flexible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Think about what your interlocutor’s aims may be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Adopt a problem-solving approach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Prepare in advance</a:t>
            </a:r>
          </a:p>
          <a:p>
            <a:r>
              <a:rPr lang="en-GB" sz="2400" dirty="0" smtClean="0">
                <a:solidFill>
                  <a:srgbClr val="7F7F7F"/>
                </a:solidFill>
                <a:latin typeface="Gill Sans Std Light"/>
              </a:rPr>
              <a:t>Develop your Plan B (Best Alternative to a Negotiated Agreement)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>
          <a:xfrm>
            <a:off x="485775" y="260350"/>
            <a:ext cx="8280400" cy="865188"/>
          </a:xfrm>
        </p:spPr>
        <p:txBody>
          <a:bodyPr/>
          <a:lstStyle/>
          <a:p>
            <a:pPr algn="r"/>
            <a:r>
              <a:rPr lang="en-GB" sz="4000" b="1" dirty="0">
                <a:solidFill>
                  <a:srgbClr val="8F3A8E"/>
                </a:solidFill>
                <a:latin typeface="Gill Sans Std"/>
              </a:rPr>
              <a:t>Develop your assets</a:t>
            </a:r>
            <a:r>
              <a:rPr lang="en-GB" sz="4000" b="1" dirty="0" smtClean="0">
                <a:solidFill>
                  <a:srgbClr val="8F3A8E"/>
                </a:solidFill>
                <a:latin typeface="Gill Sans Std"/>
              </a:rPr>
              <a:t>: 1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5605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165850"/>
            <a:ext cx="23749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341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Leading a department of modern languages:  Old and new challenges </vt:lpstr>
      <vt:lpstr>Leading and managing</vt:lpstr>
      <vt:lpstr>New challenges</vt:lpstr>
      <vt:lpstr>First Circle - you</vt:lpstr>
      <vt:lpstr>Second Circle – the department</vt:lpstr>
      <vt:lpstr>Third Circle - Faculty</vt:lpstr>
      <vt:lpstr>Fourth Circle - University</vt:lpstr>
      <vt:lpstr>Fifth Circle - Sector</vt:lpstr>
      <vt:lpstr>Develop your assets: 1</vt:lpstr>
      <vt:lpstr>Develop your assets: 2</vt:lpstr>
      <vt:lpstr>Last words</vt:lpstr>
    </vt:vector>
  </TitlesOfParts>
  <Company>University of Southampton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Georgin L.I.</dc:creator>
  <cp:lastModifiedBy>Nash S.</cp:lastModifiedBy>
  <cp:revision>29</cp:revision>
  <dcterms:created xsi:type="dcterms:W3CDTF">2011-06-08T14:55:26Z</dcterms:created>
  <dcterms:modified xsi:type="dcterms:W3CDTF">2013-09-11T07:29:58Z</dcterms:modified>
</cp:coreProperties>
</file>